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62" r:id="rId5"/>
    <p:sldId id="260" r:id="rId6"/>
    <p:sldId id="261" r:id="rId7"/>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11FBC90F-34CC-4615-ACED-80E2F054A77A}">
          <p14:sldIdLst>
            <p14:sldId id="256"/>
            <p14:sldId id="257"/>
            <p14:sldId id="258"/>
            <p14:sldId id="262"/>
            <p14:sldId id="260"/>
            <p14:sldId id="261"/>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3" d="100"/>
          <a:sy n="43" d="100"/>
        </p:scale>
        <p:origin x="740" y="4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jpg>
</file>

<file path=ppt/media/image4.png>
</file>

<file path=ppt/media/image5.jpeg>
</file>

<file path=ppt/media/image6.jpe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9/6/2020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600" b="1" i="0">
                <a:solidFill>
                  <a:srgbClr val="3CDA7D"/>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9/6/2020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9" y="10286999"/>
                </a:moveTo>
                <a:lnTo>
                  <a:pt x="0" y="10286999"/>
                </a:lnTo>
                <a:lnTo>
                  <a:pt x="0" y="0"/>
                </a:lnTo>
                <a:lnTo>
                  <a:pt x="18287999" y="0"/>
                </a:lnTo>
                <a:lnTo>
                  <a:pt x="18287999" y="10286999"/>
                </a:lnTo>
                <a:close/>
              </a:path>
            </a:pathLst>
          </a:custGeom>
          <a:solidFill>
            <a:srgbClr val="141414"/>
          </a:solidFill>
        </p:spPr>
        <p:txBody>
          <a:bodyPr wrap="square" lIns="0" tIns="0" rIns="0" bIns="0" rtlCol="0"/>
          <a:lstStyle/>
          <a:p>
            <a:endParaRPr/>
          </a:p>
        </p:txBody>
      </p:sp>
      <p:sp>
        <p:nvSpPr>
          <p:cNvPr id="17" name="bg object 17"/>
          <p:cNvSpPr/>
          <p:nvPr/>
        </p:nvSpPr>
        <p:spPr>
          <a:xfrm>
            <a:off x="218575" y="203440"/>
            <a:ext cx="1386080" cy="1295407"/>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5600" b="1" i="0">
                <a:solidFill>
                  <a:srgbClr val="3CDA7D"/>
                </a:solidFill>
                <a:latin typeface="Tahoma"/>
                <a:cs typeface="Tahom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9/6/2020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600" b="1" i="0">
                <a:solidFill>
                  <a:srgbClr val="3CDA7D"/>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9/6/2020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9/6/2020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9" y="10286999"/>
                </a:moveTo>
                <a:lnTo>
                  <a:pt x="0" y="10286999"/>
                </a:lnTo>
                <a:lnTo>
                  <a:pt x="0" y="0"/>
                </a:lnTo>
                <a:lnTo>
                  <a:pt x="18287999" y="0"/>
                </a:lnTo>
                <a:lnTo>
                  <a:pt x="18287999" y="10286999"/>
                </a:lnTo>
                <a:close/>
              </a:path>
            </a:pathLst>
          </a:custGeom>
          <a:solidFill>
            <a:srgbClr val="F6F6F6"/>
          </a:solidFill>
        </p:spPr>
        <p:txBody>
          <a:bodyPr wrap="square" lIns="0" tIns="0" rIns="0" bIns="0" rtlCol="0"/>
          <a:lstStyle/>
          <a:p>
            <a:endParaRPr/>
          </a:p>
        </p:txBody>
      </p:sp>
      <p:sp>
        <p:nvSpPr>
          <p:cNvPr id="2" name="Holder 2"/>
          <p:cNvSpPr>
            <a:spLocks noGrp="1"/>
          </p:cNvSpPr>
          <p:nvPr>
            <p:ph type="title"/>
          </p:nvPr>
        </p:nvSpPr>
        <p:spPr>
          <a:xfrm>
            <a:off x="9830300" y="1187275"/>
            <a:ext cx="469265" cy="878839"/>
          </a:xfrm>
          <a:prstGeom prst="rect">
            <a:avLst/>
          </a:prstGeom>
        </p:spPr>
        <p:txBody>
          <a:bodyPr wrap="square" lIns="0" tIns="0" rIns="0" bIns="0">
            <a:spAutoFit/>
          </a:bodyPr>
          <a:lstStyle>
            <a:lvl1pPr>
              <a:defRPr sz="5600" b="1" i="0">
                <a:solidFill>
                  <a:srgbClr val="3CDA7D"/>
                </a:solidFill>
                <a:latin typeface="Tahoma"/>
                <a:cs typeface="Tahoma"/>
              </a:defRPr>
            </a:lvl1pPr>
          </a:lstStyle>
          <a:p>
            <a:endParaRPr/>
          </a:p>
        </p:txBody>
      </p:sp>
      <p:sp>
        <p:nvSpPr>
          <p:cNvPr id="3" name="Holder 3"/>
          <p:cNvSpPr>
            <a:spLocks noGrp="1"/>
          </p:cNvSpPr>
          <p:nvPr>
            <p:ph type="body" idx="1"/>
          </p:nvPr>
        </p:nvSpPr>
        <p:spPr>
          <a:xfrm>
            <a:off x="1016000" y="3032523"/>
            <a:ext cx="16256000" cy="50546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9/6/2020</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9" y="10286999"/>
                </a:moveTo>
                <a:lnTo>
                  <a:pt x="0" y="10286999"/>
                </a:lnTo>
                <a:lnTo>
                  <a:pt x="0" y="0"/>
                </a:lnTo>
                <a:lnTo>
                  <a:pt x="18287999" y="0"/>
                </a:lnTo>
                <a:lnTo>
                  <a:pt x="18287999" y="10286999"/>
                </a:lnTo>
                <a:close/>
              </a:path>
            </a:pathLst>
          </a:custGeom>
          <a:solidFill>
            <a:srgbClr val="F4D40F"/>
          </a:solidFill>
        </p:spPr>
        <p:txBody>
          <a:bodyPr wrap="square" lIns="0" tIns="0" rIns="0" bIns="0" rtlCol="0"/>
          <a:lstStyle/>
          <a:p>
            <a:endParaRPr dirty="0"/>
          </a:p>
        </p:txBody>
      </p:sp>
      <p:sp>
        <p:nvSpPr>
          <p:cNvPr id="3" name="object 3"/>
          <p:cNvSpPr/>
          <p:nvPr/>
        </p:nvSpPr>
        <p:spPr>
          <a:xfrm>
            <a:off x="0" y="0"/>
            <a:ext cx="9843331" cy="10286999"/>
          </a:xfrm>
          <a:prstGeom prst="rect">
            <a:avLst/>
          </a:prstGeom>
          <a:blipFill>
            <a:blip r:embed="rId2"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5312399" y="723016"/>
            <a:ext cx="11959724" cy="1551707"/>
          </a:xfrm>
          <a:prstGeom prst="rect">
            <a:avLst/>
          </a:prstGeom>
        </p:spPr>
        <p:txBody>
          <a:bodyPr vert="horz" wrap="square" lIns="0" tIns="12700" rIns="0" bIns="0" rtlCol="0">
            <a:spAutoFit/>
          </a:bodyPr>
          <a:lstStyle/>
          <a:p>
            <a:pPr marL="12700">
              <a:lnSpc>
                <a:spcPct val="100000"/>
              </a:lnSpc>
              <a:spcBef>
                <a:spcPts val="100"/>
              </a:spcBef>
            </a:pPr>
            <a:r>
              <a:rPr lang="en-IN" sz="10000" spc="-615" dirty="0">
                <a:solidFill>
                  <a:srgbClr val="141414"/>
                </a:solidFill>
              </a:rPr>
              <a:t>YOUR TRUE FRIEND</a:t>
            </a:r>
            <a:endParaRPr lang="en-IN" sz="10000" dirty="0"/>
          </a:p>
        </p:txBody>
      </p:sp>
      <p:grpSp>
        <p:nvGrpSpPr>
          <p:cNvPr id="5" name="object 5"/>
          <p:cNvGrpSpPr/>
          <p:nvPr/>
        </p:nvGrpSpPr>
        <p:grpSpPr>
          <a:xfrm>
            <a:off x="251324" y="125447"/>
            <a:ext cx="1806575" cy="1806575"/>
            <a:chOff x="251324" y="125447"/>
            <a:chExt cx="1806575" cy="1806575"/>
          </a:xfrm>
        </p:grpSpPr>
        <p:sp>
          <p:nvSpPr>
            <p:cNvPr id="6" name="object 6"/>
            <p:cNvSpPr/>
            <p:nvPr/>
          </p:nvSpPr>
          <p:spPr>
            <a:xfrm>
              <a:off x="251324" y="125447"/>
              <a:ext cx="1806575" cy="1806575"/>
            </a:xfrm>
            <a:custGeom>
              <a:avLst/>
              <a:gdLst/>
              <a:ahLst/>
              <a:cxnLst/>
              <a:rect l="l" t="t" r="r" b="b"/>
              <a:pathLst>
                <a:path w="1806575" h="1806575">
                  <a:moveTo>
                    <a:pt x="1689027" y="1806503"/>
                  </a:moveTo>
                  <a:lnTo>
                    <a:pt x="117476" y="1806503"/>
                  </a:lnTo>
                  <a:lnTo>
                    <a:pt x="71812" y="1797251"/>
                  </a:lnTo>
                  <a:lnTo>
                    <a:pt x="34463" y="1772040"/>
                  </a:lnTo>
                  <a:lnTo>
                    <a:pt x="9252" y="1734691"/>
                  </a:lnTo>
                  <a:lnTo>
                    <a:pt x="0" y="1689027"/>
                  </a:lnTo>
                  <a:lnTo>
                    <a:pt x="0" y="117476"/>
                  </a:lnTo>
                  <a:lnTo>
                    <a:pt x="9252" y="71812"/>
                  </a:lnTo>
                  <a:lnTo>
                    <a:pt x="34463" y="34463"/>
                  </a:lnTo>
                  <a:lnTo>
                    <a:pt x="71812" y="9252"/>
                  </a:lnTo>
                  <a:lnTo>
                    <a:pt x="117476" y="0"/>
                  </a:lnTo>
                  <a:lnTo>
                    <a:pt x="1689027" y="0"/>
                  </a:lnTo>
                  <a:lnTo>
                    <a:pt x="1734691" y="9252"/>
                  </a:lnTo>
                  <a:lnTo>
                    <a:pt x="1772040" y="34463"/>
                  </a:lnTo>
                  <a:lnTo>
                    <a:pt x="1797251" y="71812"/>
                  </a:lnTo>
                  <a:lnTo>
                    <a:pt x="1806503" y="117476"/>
                  </a:lnTo>
                  <a:lnTo>
                    <a:pt x="1806503" y="1689027"/>
                  </a:lnTo>
                  <a:lnTo>
                    <a:pt x="1797251" y="1734691"/>
                  </a:lnTo>
                  <a:lnTo>
                    <a:pt x="1772040" y="1772040"/>
                  </a:lnTo>
                  <a:lnTo>
                    <a:pt x="1734691" y="1797251"/>
                  </a:lnTo>
                  <a:lnTo>
                    <a:pt x="1689027" y="1806503"/>
                  </a:lnTo>
                  <a:close/>
                </a:path>
              </a:pathLst>
            </a:custGeom>
            <a:solidFill>
              <a:srgbClr val="141414"/>
            </a:solidFill>
          </p:spPr>
          <p:txBody>
            <a:bodyPr wrap="square" lIns="0" tIns="0" rIns="0" bIns="0" rtlCol="0"/>
            <a:lstStyle/>
            <a:p>
              <a:endParaRPr/>
            </a:p>
          </p:txBody>
        </p:sp>
        <p:sp>
          <p:nvSpPr>
            <p:cNvPr id="7" name="object 7"/>
            <p:cNvSpPr/>
            <p:nvPr/>
          </p:nvSpPr>
          <p:spPr>
            <a:xfrm>
              <a:off x="368585" y="294126"/>
              <a:ext cx="1571981" cy="1469148"/>
            </a:xfrm>
            <a:prstGeom prst="rect">
              <a:avLst/>
            </a:prstGeom>
            <a:blipFill>
              <a:blip r:embed="rId3" cstate="print"/>
              <a:stretch>
                <a:fillRect/>
              </a:stretch>
            </a:blipFill>
          </p:spPr>
          <p:txBody>
            <a:bodyPr wrap="square" lIns="0" tIns="0" rIns="0" bIns="0" rtlCol="0"/>
            <a:lstStyle/>
            <a:p>
              <a:endParaRPr/>
            </a:p>
          </p:txBody>
        </p:sp>
      </p:grpSp>
      <p:sp>
        <p:nvSpPr>
          <p:cNvPr id="8" name="object 8"/>
          <p:cNvSpPr txBox="1"/>
          <p:nvPr/>
        </p:nvSpPr>
        <p:spPr>
          <a:xfrm>
            <a:off x="10788239" y="8815257"/>
            <a:ext cx="5316220" cy="345440"/>
          </a:xfrm>
          <a:prstGeom prst="rect">
            <a:avLst/>
          </a:prstGeom>
        </p:spPr>
        <p:txBody>
          <a:bodyPr vert="horz" wrap="square" lIns="0" tIns="12700" rIns="0" bIns="0" rtlCol="0">
            <a:spAutoFit/>
          </a:bodyPr>
          <a:lstStyle/>
          <a:p>
            <a:pPr marL="12700">
              <a:lnSpc>
                <a:spcPct val="100000"/>
              </a:lnSpc>
              <a:spcBef>
                <a:spcPts val="100"/>
              </a:spcBef>
            </a:pPr>
            <a:r>
              <a:rPr sz="2100" spc="-55" dirty="0">
                <a:solidFill>
                  <a:srgbClr val="141414"/>
                </a:solidFill>
                <a:latin typeface="Tahoma"/>
                <a:cs typeface="Tahoma"/>
              </a:rPr>
              <a:t>EDUTHON-EDUCATION </a:t>
            </a:r>
            <a:r>
              <a:rPr sz="2100" spc="-30" dirty="0">
                <a:solidFill>
                  <a:srgbClr val="141414"/>
                </a:solidFill>
                <a:latin typeface="Tahoma"/>
                <a:cs typeface="Tahoma"/>
              </a:rPr>
              <a:t>THEMED</a:t>
            </a:r>
            <a:r>
              <a:rPr sz="2100" spc="-25" dirty="0">
                <a:solidFill>
                  <a:srgbClr val="141414"/>
                </a:solidFill>
                <a:latin typeface="Tahoma"/>
                <a:cs typeface="Tahoma"/>
              </a:rPr>
              <a:t> </a:t>
            </a:r>
            <a:r>
              <a:rPr sz="2100" spc="-30" dirty="0">
                <a:solidFill>
                  <a:srgbClr val="141414"/>
                </a:solidFill>
                <a:latin typeface="Tahoma"/>
                <a:cs typeface="Tahoma"/>
              </a:rPr>
              <a:t>HACKATHON</a:t>
            </a:r>
            <a:endParaRPr sz="2100">
              <a:latin typeface="Tahoma"/>
              <a:cs typeface="Tahoma"/>
            </a:endParaRPr>
          </a:p>
        </p:txBody>
      </p:sp>
      <p:sp>
        <p:nvSpPr>
          <p:cNvPr id="9" name="object 9"/>
          <p:cNvSpPr txBox="1"/>
          <p:nvPr/>
        </p:nvSpPr>
        <p:spPr>
          <a:xfrm>
            <a:off x="16898748" y="8725648"/>
            <a:ext cx="373380" cy="482600"/>
          </a:xfrm>
          <a:prstGeom prst="rect">
            <a:avLst/>
          </a:prstGeom>
        </p:spPr>
        <p:txBody>
          <a:bodyPr vert="horz" wrap="square" lIns="0" tIns="12700" rIns="0" bIns="0" rtlCol="0">
            <a:spAutoFit/>
          </a:bodyPr>
          <a:lstStyle/>
          <a:p>
            <a:pPr marL="12700">
              <a:lnSpc>
                <a:spcPct val="100000"/>
              </a:lnSpc>
              <a:spcBef>
                <a:spcPts val="100"/>
              </a:spcBef>
            </a:pPr>
            <a:r>
              <a:rPr sz="3000" b="1" spc="-240" dirty="0">
                <a:solidFill>
                  <a:srgbClr val="141414"/>
                </a:solidFill>
                <a:latin typeface="Tahoma"/>
                <a:cs typeface="Tahoma"/>
              </a:rPr>
              <a:t>0</a:t>
            </a:r>
            <a:r>
              <a:rPr sz="3000" b="1" spc="-850" dirty="0">
                <a:solidFill>
                  <a:srgbClr val="141414"/>
                </a:solidFill>
                <a:latin typeface="Tahoma"/>
                <a:cs typeface="Tahoma"/>
              </a:rPr>
              <a:t>1</a:t>
            </a:r>
            <a:endParaRPr sz="3000">
              <a:latin typeface="Tahoma"/>
              <a:cs typeface="Tahoma"/>
            </a:endParaRPr>
          </a:p>
        </p:txBody>
      </p:sp>
      <p:sp>
        <p:nvSpPr>
          <p:cNvPr id="10" name="object 10"/>
          <p:cNvSpPr txBox="1"/>
          <p:nvPr/>
        </p:nvSpPr>
        <p:spPr>
          <a:xfrm>
            <a:off x="13215163" y="2134333"/>
            <a:ext cx="4058920" cy="665480"/>
          </a:xfrm>
          <a:prstGeom prst="rect">
            <a:avLst/>
          </a:prstGeom>
        </p:spPr>
        <p:txBody>
          <a:bodyPr vert="horz" wrap="square" lIns="0" tIns="12700" rIns="0" bIns="0" rtlCol="0">
            <a:spAutoFit/>
          </a:bodyPr>
          <a:lstStyle/>
          <a:p>
            <a:pPr marL="12700">
              <a:lnSpc>
                <a:spcPct val="100000"/>
              </a:lnSpc>
              <a:spcBef>
                <a:spcPts val="100"/>
              </a:spcBef>
            </a:pPr>
            <a:endParaRPr sz="4200" dirty="0">
              <a:latin typeface="Tahoma"/>
              <a:cs typeface="Tahoma"/>
            </a:endParaRPr>
          </a:p>
        </p:txBody>
      </p:sp>
      <p:sp>
        <p:nvSpPr>
          <p:cNvPr id="11" name="object 11"/>
          <p:cNvSpPr txBox="1"/>
          <p:nvPr/>
        </p:nvSpPr>
        <p:spPr>
          <a:xfrm>
            <a:off x="10210800" y="3028160"/>
            <a:ext cx="7061732" cy="2487861"/>
          </a:xfrm>
          <a:prstGeom prst="rect">
            <a:avLst/>
          </a:prstGeom>
        </p:spPr>
        <p:txBody>
          <a:bodyPr vert="horz" wrap="square" lIns="0" tIns="12700" rIns="0" bIns="0" rtlCol="0">
            <a:spAutoFit/>
          </a:bodyPr>
          <a:lstStyle/>
          <a:p>
            <a:pPr marL="12700">
              <a:lnSpc>
                <a:spcPct val="100000"/>
              </a:lnSpc>
              <a:spcBef>
                <a:spcPts val="100"/>
              </a:spcBef>
            </a:pPr>
            <a:r>
              <a:rPr lang="en-IN" sz="8000" b="1" spc="-505" dirty="0">
                <a:solidFill>
                  <a:srgbClr val="141414"/>
                </a:solidFill>
                <a:latin typeface="Tahoma"/>
                <a:cs typeface="Tahoma"/>
              </a:rPr>
              <a:t>TECH BUSTERS</a:t>
            </a:r>
          </a:p>
          <a:p>
            <a:pPr marL="12700">
              <a:lnSpc>
                <a:spcPct val="100000"/>
              </a:lnSpc>
              <a:spcBef>
                <a:spcPts val="100"/>
              </a:spcBef>
            </a:pPr>
            <a:endParaRPr sz="8000" dirty="0">
              <a:latin typeface="Tahoma"/>
              <a:cs typeface="Tahoma"/>
            </a:endParaRPr>
          </a:p>
        </p:txBody>
      </p:sp>
      <p:sp>
        <p:nvSpPr>
          <p:cNvPr id="12" name="object 12"/>
          <p:cNvSpPr txBox="1"/>
          <p:nvPr/>
        </p:nvSpPr>
        <p:spPr>
          <a:xfrm>
            <a:off x="11522486" y="4248908"/>
            <a:ext cx="5765876" cy="2636619"/>
          </a:xfrm>
          <a:prstGeom prst="rect">
            <a:avLst/>
          </a:prstGeom>
        </p:spPr>
        <p:txBody>
          <a:bodyPr vert="horz" wrap="square" lIns="0" tIns="12700" rIns="0" bIns="0" rtlCol="0">
            <a:spAutoFit/>
          </a:bodyPr>
          <a:lstStyle/>
          <a:p>
            <a:pPr marL="12700">
              <a:lnSpc>
                <a:spcPct val="100000"/>
              </a:lnSpc>
              <a:spcBef>
                <a:spcPts val="100"/>
              </a:spcBef>
            </a:pPr>
            <a:r>
              <a:rPr lang="en-IN" sz="4200" b="1" spc="-265" dirty="0">
                <a:solidFill>
                  <a:srgbClr val="141414"/>
                </a:solidFill>
                <a:latin typeface="Tahoma"/>
                <a:cs typeface="Tahoma"/>
              </a:rPr>
              <a:t>1.GAGANDEEP KUMAR</a:t>
            </a:r>
          </a:p>
          <a:p>
            <a:pPr marL="12700">
              <a:lnSpc>
                <a:spcPct val="100000"/>
              </a:lnSpc>
              <a:spcBef>
                <a:spcPts val="100"/>
              </a:spcBef>
            </a:pPr>
            <a:r>
              <a:rPr lang="en-IN" sz="4200" b="1" spc="-265" dirty="0">
                <a:solidFill>
                  <a:srgbClr val="141414"/>
                </a:solidFill>
                <a:latin typeface="Tahoma"/>
                <a:cs typeface="Tahoma"/>
              </a:rPr>
              <a:t>2.MANAS SAHNI</a:t>
            </a:r>
          </a:p>
          <a:p>
            <a:pPr marL="12700">
              <a:lnSpc>
                <a:spcPct val="100000"/>
              </a:lnSpc>
              <a:spcBef>
                <a:spcPts val="100"/>
              </a:spcBef>
            </a:pPr>
            <a:r>
              <a:rPr lang="en-IN" sz="4200" b="1" spc="-265" dirty="0">
                <a:solidFill>
                  <a:srgbClr val="141414"/>
                </a:solidFill>
                <a:latin typeface="Tahoma"/>
                <a:cs typeface="Tahoma"/>
              </a:rPr>
              <a:t>3.MANAN SRIVASTAVA</a:t>
            </a:r>
          </a:p>
          <a:p>
            <a:pPr marL="12700">
              <a:lnSpc>
                <a:spcPct val="100000"/>
              </a:lnSpc>
              <a:spcBef>
                <a:spcPts val="100"/>
              </a:spcBef>
            </a:pPr>
            <a:r>
              <a:rPr lang="en-IN" sz="4200" b="1" spc="-265" dirty="0">
                <a:solidFill>
                  <a:srgbClr val="141414"/>
                </a:solidFill>
                <a:latin typeface="Tahoma"/>
                <a:cs typeface="Tahoma"/>
              </a:rPr>
              <a:t>4.NAMAN MAHENDRA</a:t>
            </a:r>
            <a:endParaRPr sz="4200" dirty="0">
              <a:latin typeface="Tahoma"/>
              <a:cs typeface="Tahoma"/>
            </a:endParaRPr>
          </a:p>
        </p:txBody>
      </p:sp>
      <p:sp>
        <p:nvSpPr>
          <p:cNvPr id="13" name="TextBox 12">
            <a:extLst>
              <a:ext uri="{FF2B5EF4-FFF2-40B4-BE49-F238E27FC236}">
                <a16:creationId xmlns:a16="http://schemas.microsoft.com/office/drawing/2014/main" id="{8F9E82CE-993F-4B2F-A3D7-40192FFF165A}"/>
              </a:ext>
            </a:extLst>
          </p:cNvPr>
          <p:cNvSpPr txBox="1"/>
          <p:nvPr/>
        </p:nvSpPr>
        <p:spPr>
          <a:xfrm>
            <a:off x="8077201" y="2134333"/>
            <a:ext cx="8686799" cy="646331"/>
          </a:xfrm>
          <a:prstGeom prst="rect">
            <a:avLst/>
          </a:prstGeom>
          <a:noFill/>
        </p:spPr>
        <p:txBody>
          <a:bodyPr wrap="square" rtlCol="0">
            <a:spAutoFit/>
          </a:bodyPr>
          <a:lstStyle/>
          <a:p>
            <a:r>
              <a:rPr lang="en-IN" sz="3600" b="1" dirty="0">
                <a:latin typeface="Tahoma" panose="020B0604030504040204" pitchFamily="34" charset="0"/>
                <a:ea typeface="Tahoma" panose="020B0604030504040204" pitchFamily="34" charset="0"/>
                <a:cs typeface="Tahoma" panose="020B0604030504040204" pitchFamily="34" charset="0"/>
              </a:rPr>
              <a:t>            PREVENT STUDENT’S HEALTH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9" y="10286999"/>
                </a:moveTo>
                <a:lnTo>
                  <a:pt x="0" y="10286999"/>
                </a:lnTo>
                <a:lnTo>
                  <a:pt x="0" y="0"/>
                </a:lnTo>
                <a:lnTo>
                  <a:pt x="18287999" y="0"/>
                </a:lnTo>
                <a:lnTo>
                  <a:pt x="18287999" y="10286999"/>
                </a:lnTo>
                <a:close/>
              </a:path>
            </a:pathLst>
          </a:custGeom>
          <a:solidFill>
            <a:srgbClr val="3CDA7D"/>
          </a:solidFill>
        </p:spPr>
        <p:txBody>
          <a:bodyPr wrap="square" lIns="0" tIns="0" rIns="0" bIns="0" rtlCol="0"/>
          <a:lstStyle/>
          <a:p>
            <a:endParaRPr dirty="0"/>
          </a:p>
        </p:txBody>
      </p:sp>
      <p:sp>
        <p:nvSpPr>
          <p:cNvPr id="3" name="object 3"/>
          <p:cNvSpPr txBox="1">
            <a:spLocks noGrp="1"/>
          </p:cNvSpPr>
          <p:nvPr>
            <p:ph type="title"/>
          </p:nvPr>
        </p:nvSpPr>
        <p:spPr>
          <a:xfrm>
            <a:off x="1016000" y="277240"/>
            <a:ext cx="6074410" cy="2709545"/>
          </a:xfrm>
          <a:prstGeom prst="rect">
            <a:avLst/>
          </a:prstGeom>
        </p:spPr>
        <p:txBody>
          <a:bodyPr vert="horz" wrap="square" lIns="0" tIns="11430" rIns="0" bIns="0" rtlCol="0">
            <a:spAutoFit/>
          </a:bodyPr>
          <a:lstStyle/>
          <a:p>
            <a:pPr marL="12700" marR="5080">
              <a:lnSpc>
                <a:spcPct val="100099"/>
              </a:lnSpc>
              <a:spcBef>
                <a:spcPts val="90"/>
              </a:spcBef>
            </a:pPr>
            <a:r>
              <a:rPr sz="8800" spc="-755" dirty="0">
                <a:solidFill>
                  <a:srgbClr val="F6F6F6"/>
                </a:solidFill>
              </a:rPr>
              <a:t>PROBLEM  </a:t>
            </a:r>
            <a:r>
              <a:rPr sz="8800" spc="-405" dirty="0">
                <a:solidFill>
                  <a:srgbClr val="F6F6F6"/>
                </a:solidFill>
              </a:rPr>
              <a:t>S</a:t>
            </a:r>
            <a:r>
              <a:rPr sz="8800" spc="-810" dirty="0">
                <a:solidFill>
                  <a:srgbClr val="F6F6F6"/>
                </a:solidFill>
              </a:rPr>
              <a:t>T</a:t>
            </a:r>
            <a:r>
              <a:rPr sz="8800" spc="-880" dirty="0">
                <a:solidFill>
                  <a:srgbClr val="F6F6F6"/>
                </a:solidFill>
              </a:rPr>
              <a:t>A</a:t>
            </a:r>
            <a:r>
              <a:rPr sz="8800" spc="-590" dirty="0">
                <a:solidFill>
                  <a:srgbClr val="F6F6F6"/>
                </a:solidFill>
              </a:rPr>
              <a:t>TEMENT</a:t>
            </a:r>
            <a:endParaRPr sz="8800"/>
          </a:p>
        </p:txBody>
      </p:sp>
      <p:sp>
        <p:nvSpPr>
          <p:cNvPr id="5" name="object 5"/>
          <p:cNvSpPr txBox="1"/>
          <p:nvPr/>
        </p:nvSpPr>
        <p:spPr>
          <a:xfrm>
            <a:off x="1016000" y="3032523"/>
            <a:ext cx="9392920" cy="411716"/>
          </a:xfrm>
          <a:prstGeom prst="rect">
            <a:avLst/>
          </a:prstGeom>
        </p:spPr>
        <p:txBody>
          <a:bodyPr vert="horz" wrap="square" lIns="0" tIns="12700" rIns="0" bIns="0" rtlCol="0">
            <a:spAutoFit/>
          </a:bodyPr>
          <a:lstStyle/>
          <a:p>
            <a:pPr marL="12700" marR="5080">
              <a:lnSpc>
                <a:spcPct val="150000"/>
              </a:lnSpc>
              <a:spcBef>
                <a:spcPts val="100"/>
              </a:spcBef>
            </a:pPr>
            <a:endParaRPr sz="2000" dirty="0">
              <a:latin typeface="Tahoma"/>
              <a:cs typeface="Tahoma"/>
            </a:endParaRPr>
          </a:p>
        </p:txBody>
      </p:sp>
      <p:pic>
        <p:nvPicPr>
          <p:cNvPr id="11" name="Picture 10">
            <a:extLst>
              <a:ext uri="{FF2B5EF4-FFF2-40B4-BE49-F238E27FC236}">
                <a16:creationId xmlns:a16="http://schemas.microsoft.com/office/drawing/2014/main" id="{B29B2776-12D0-4E86-83F9-3F8482AD203E}"/>
              </a:ext>
            </a:extLst>
          </p:cNvPr>
          <p:cNvPicPr>
            <a:picLocks noChangeAspect="1"/>
          </p:cNvPicPr>
          <p:nvPr/>
        </p:nvPicPr>
        <p:blipFill rotWithShape="1">
          <a:blip r:embed="rId2">
            <a:extLst>
              <a:ext uri="{28A0092B-C50C-407E-A947-70E740481C1C}">
                <a14:useLocalDpi xmlns:a14="http://schemas.microsoft.com/office/drawing/2010/main" val="0"/>
              </a:ext>
            </a:extLst>
          </a:blip>
          <a:srcRect l="4698" r="27157"/>
          <a:stretch/>
        </p:blipFill>
        <p:spPr>
          <a:xfrm>
            <a:off x="9144000" y="16864"/>
            <a:ext cx="9144000" cy="10270136"/>
          </a:xfrm>
          <a:prstGeom prst="rect">
            <a:avLst/>
          </a:prstGeom>
        </p:spPr>
      </p:pic>
      <p:sp>
        <p:nvSpPr>
          <p:cNvPr id="9" name="object 9"/>
          <p:cNvSpPr/>
          <p:nvPr/>
        </p:nvSpPr>
        <p:spPr>
          <a:xfrm>
            <a:off x="16473310" y="428339"/>
            <a:ext cx="1571979" cy="1469148"/>
          </a:xfrm>
          <a:prstGeom prst="rect">
            <a:avLst/>
          </a:prstGeom>
          <a:blipFill>
            <a:blip r:embed="rId3" cstate="print"/>
            <a:stretch>
              <a:fillRect/>
            </a:stretch>
          </a:blipFill>
        </p:spPr>
        <p:txBody>
          <a:bodyPr wrap="square" lIns="0" tIns="0" rIns="0" bIns="0" rtlCol="0"/>
          <a:lstStyle/>
          <a:p>
            <a:endParaRPr/>
          </a:p>
        </p:txBody>
      </p:sp>
      <p:sp>
        <p:nvSpPr>
          <p:cNvPr id="12" name="TextBox 11">
            <a:extLst>
              <a:ext uri="{FF2B5EF4-FFF2-40B4-BE49-F238E27FC236}">
                <a16:creationId xmlns:a16="http://schemas.microsoft.com/office/drawing/2014/main" id="{DCDB8870-DAB8-4599-843C-F1B7E0A4BE19}"/>
              </a:ext>
            </a:extLst>
          </p:cNvPr>
          <p:cNvSpPr txBox="1"/>
          <p:nvPr/>
        </p:nvSpPr>
        <p:spPr>
          <a:xfrm>
            <a:off x="838200" y="3444239"/>
            <a:ext cx="8077200" cy="6632585"/>
          </a:xfrm>
          <a:prstGeom prst="rect">
            <a:avLst/>
          </a:prstGeom>
          <a:noFill/>
        </p:spPr>
        <p:txBody>
          <a:bodyPr wrap="square" rtlCol="0">
            <a:spAutoFit/>
          </a:bodyPr>
          <a:lstStyle/>
          <a:p>
            <a:r>
              <a:rPr lang="en-IN" sz="2500" b="1" dirty="0">
                <a:latin typeface="Times New Roman" panose="02020603050405020304" pitchFamily="18" charset="0"/>
                <a:cs typeface="Times New Roman" panose="02020603050405020304" pitchFamily="18" charset="0"/>
              </a:rPr>
              <a:t>In this lockdown due to corona virus many things have changed and the biggest change that we can see is in education field. Due to lockdown schools, colleges ,coaching institutions are closed and they are forced to conduct online classes. </a:t>
            </a:r>
          </a:p>
          <a:p>
            <a:r>
              <a:rPr lang="en-IN" sz="2500" b="1" dirty="0">
                <a:latin typeface="Times New Roman" panose="02020603050405020304" pitchFamily="18" charset="0"/>
                <a:cs typeface="Times New Roman" panose="02020603050405020304" pitchFamily="18" charset="0"/>
              </a:rPr>
              <a:t>These online classes is having a very bad effect on student’s health .  In these classes students have to see in their laptop or pc for long time due to which their eyes are getting damaged and vision is degrading. They have to wear headphones while attending classes due to which students are facing ear related problems. Many institutions are running very long classes and students have to sit at one place and attend the classes for long time . This have caused posture related problems in many students . And the biggest side effect of these classes can be </a:t>
            </a:r>
            <a:r>
              <a:rPr lang="en-IN" sz="2500" b="1" dirty="0" err="1">
                <a:latin typeface="Times New Roman" panose="02020603050405020304" pitchFamily="18" charset="0"/>
                <a:cs typeface="Times New Roman" panose="02020603050405020304" pitchFamily="18" charset="0"/>
              </a:rPr>
              <a:t>ssen</a:t>
            </a:r>
            <a:r>
              <a:rPr lang="en-IN" sz="2500" b="1" dirty="0">
                <a:latin typeface="Times New Roman" panose="02020603050405020304" pitchFamily="18" charset="0"/>
                <a:cs typeface="Times New Roman" panose="02020603050405020304" pitchFamily="18" charset="0"/>
              </a:rPr>
              <a:t> on the students mental health. These classes are having very bad effects on the student’s </a:t>
            </a:r>
            <a:r>
              <a:rPr lang="en-IN" sz="2500" b="1" dirty="0" err="1">
                <a:latin typeface="Times New Roman" panose="02020603050405020304" pitchFamily="18" charset="0"/>
                <a:cs typeface="Times New Roman" panose="02020603050405020304" pitchFamily="18" charset="0"/>
              </a:rPr>
              <a:t>mentsl</a:t>
            </a:r>
            <a:r>
              <a:rPr lang="en-IN" sz="2500" b="1" dirty="0">
                <a:latin typeface="Times New Roman" panose="02020603050405020304" pitchFamily="18" charset="0"/>
                <a:cs typeface="Times New Roman" panose="02020603050405020304" pitchFamily="18" charset="0"/>
              </a:rPr>
              <a:t> health.</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1731" y="380588"/>
            <a:ext cx="10752455" cy="1366520"/>
          </a:xfrm>
          <a:prstGeom prst="rect">
            <a:avLst/>
          </a:prstGeom>
        </p:spPr>
        <p:txBody>
          <a:bodyPr vert="horz" wrap="square" lIns="0" tIns="12700" rIns="0" bIns="0" rtlCol="0">
            <a:spAutoFit/>
          </a:bodyPr>
          <a:lstStyle/>
          <a:p>
            <a:pPr marL="12700">
              <a:lnSpc>
                <a:spcPct val="100000"/>
              </a:lnSpc>
              <a:spcBef>
                <a:spcPts val="100"/>
              </a:spcBef>
            </a:pPr>
            <a:r>
              <a:rPr sz="8800" spc="-815" dirty="0">
                <a:solidFill>
                  <a:srgbClr val="141414"/>
                </a:solidFill>
              </a:rPr>
              <a:t>PROPOSED</a:t>
            </a:r>
            <a:r>
              <a:rPr sz="8800" spc="-900" dirty="0">
                <a:solidFill>
                  <a:srgbClr val="141414"/>
                </a:solidFill>
              </a:rPr>
              <a:t> </a:t>
            </a:r>
            <a:r>
              <a:rPr sz="8800" spc="-880" dirty="0">
                <a:solidFill>
                  <a:srgbClr val="141414"/>
                </a:solidFill>
              </a:rPr>
              <a:t>SOLUTION</a:t>
            </a:r>
            <a:endParaRPr sz="8800"/>
          </a:p>
        </p:txBody>
      </p:sp>
      <p:sp>
        <p:nvSpPr>
          <p:cNvPr id="3" name="object 3"/>
          <p:cNvSpPr txBox="1"/>
          <p:nvPr/>
        </p:nvSpPr>
        <p:spPr>
          <a:xfrm>
            <a:off x="299570" y="1763274"/>
            <a:ext cx="11236325" cy="8366458"/>
          </a:xfrm>
          <a:prstGeom prst="rect">
            <a:avLst/>
          </a:prstGeom>
        </p:spPr>
        <p:txBody>
          <a:bodyPr vert="horz" wrap="square" lIns="0" tIns="12700" rIns="0" bIns="0" rtlCol="0">
            <a:spAutoFit/>
          </a:bodyPr>
          <a:lstStyle/>
          <a:p>
            <a:pPr marL="12700" marR="5080">
              <a:lnSpc>
                <a:spcPct val="151000"/>
              </a:lnSpc>
              <a:spcBef>
                <a:spcPts val="100"/>
              </a:spcBef>
            </a:pPr>
            <a:r>
              <a:rPr lang="en-US" sz="2400" spc="35" dirty="0">
                <a:solidFill>
                  <a:srgbClr val="141414"/>
                </a:solidFill>
                <a:latin typeface="Tahoma"/>
                <a:cs typeface="Tahoma"/>
              </a:rPr>
              <a:t>To overcome the problem of effects of Online Classes we have make a website “Your True Friend” . Our website "Your True Friend" is a complete solution for students to help them get out of the problems and loneliness they are facing in this harsh time of </a:t>
            </a:r>
            <a:r>
              <a:rPr lang="en-US" sz="2400" spc="35" dirty="0" err="1">
                <a:solidFill>
                  <a:srgbClr val="141414"/>
                </a:solidFill>
                <a:latin typeface="Tahoma"/>
                <a:cs typeface="Tahoma"/>
              </a:rPr>
              <a:t>Covid</a:t>
            </a:r>
            <a:r>
              <a:rPr lang="en-US" sz="2400" spc="35" dirty="0">
                <a:solidFill>
                  <a:srgbClr val="141414"/>
                </a:solidFill>
                <a:latin typeface="Tahoma"/>
                <a:cs typeface="Tahoma"/>
              </a:rPr>
              <a:t> Outbreak . We are ready to help students reaching us in every possible way.  We help students in the following ways :</a:t>
            </a:r>
          </a:p>
          <a:p>
            <a:pPr marL="469900" marR="5080" indent="-457200">
              <a:lnSpc>
                <a:spcPct val="151000"/>
              </a:lnSpc>
              <a:spcBef>
                <a:spcPts val="100"/>
              </a:spcBef>
              <a:buAutoNum type="arabicPeriod"/>
            </a:pPr>
            <a:r>
              <a:rPr lang="en-US" sz="2400" spc="35" dirty="0">
                <a:solidFill>
                  <a:srgbClr val="141414"/>
                </a:solidFill>
                <a:latin typeface="Tahoma"/>
                <a:cs typeface="Tahoma"/>
              </a:rPr>
              <a:t>Giving them crucial tips on managing Online Classes and Self Study at home.</a:t>
            </a:r>
          </a:p>
          <a:p>
            <a:pPr marL="12700" marR="5080">
              <a:lnSpc>
                <a:spcPct val="151000"/>
              </a:lnSpc>
              <a:spcBef>
                <a:spcPts val="100"/>
              </a:spcBef>
            </a:pPr>
            <a:r>
              <a:rPr lang="en-US" sz="2400" spc="35" dirty="0">
                <a:solidFill>
                  <a:srgbClr val="141414"/>
                </a:solidFill>
                <a:latin typeface="Tahoma"/>
                <a:cs typeface="Tahoma"/>
              </a:rPr>
              <a:t>2. Giving access to a number of Workout tutorials and maintaining BMI  via BMI Calculator to help students staying at home maintaining their Physical Fitness.</a:t>
            </a:r>
          </a:p>
          <a:p>
            <a:pPr marL="12700" marR="5080">
              <a:lnSpc>
                <a:spcPct val="151000"/>
              </a:lnSpc>
              <a:spcBef>
                <a:spcPts val="100"/>
              </a:spcBef>
            </a:pPr>
            <a:r>
              <a:rPr lang="en-US" sz="2400" spc="35" dirty="0">
                <a:solidFill>
                  <a:srgbClr val="141414"/>
                </a:solidFill>
                <a:latin typeface="Tahoma"/>
                <a:cs typeface="Tahoma"/>
              </a:rPr>
              <a:t>3. Tips and Solutions to reduce the problem of Eye Strain in order to maintain a good eyesight which is very important since students have attend Online Classes constantly for hours . In such a scenario it becomes important to take care of eyes which are a one of the most crucial parts of the body.</a:t>
            </a:r>
          </a:p>
          <a:p>
            <a:pPr marL="12700" marR="5080">
              <a:lnSpc>
                <a:spcPct val="151000"/>
              </a:lnSpc>
              <a:spcBef>
                <a:spcPts val="100"/>
              </a:spcBef>
            </a:pPr>
            <a:r>
              <a:rPr lang="en-US" sz="2400" spc="35" dirty="0">
                <a:solidFill>
                  <a:srgbClr val="141414"/>
                </a:solidFill>
                <a:latin typeface="Tahoma"/>
                <a:cs typeface="Tahoma"/>
              </a:rPr>
              <a:t>4. Solutions to help students at home to overcome anxiety and loneliness in </a:t>
            </a:r>
            <a:r>
              <a:rPr lang="en-US" sz="2400" spc="35" dirty="0" err="1">
                <a:solidFill>
                  <a:srgbClr val="141414"/>
                </a:solidFill>
                <a:latin typeface="Tahoma"/>
                <a:cs typeface="Tahoma"/>
              </a:rPr>
              <a:t>Covid</a:t>
            </a:r>
            <a:r>
              <a:rPr lang="en-US" sz="2400" spc="35" dirty="0">
                <a:solidFill>
                  <a:srgbClr val="141414"/>
                </a:solidFill>
                <a:latin typeface="Tahoma"/>
                <a:cs typeface="Tahoma"/>
              </a:rPr>
              <a:t> time.</a:t>
            </a:r>
          </a:p>
          <a:p>
            <a:pPr marL="12700" marR="5080">
              <a:lnSpc>
                <a:spcPct val="151000"/>
              </a:lnSpc>
              <a:spcBef>
                <a:spcPts val="100"/>
              </a:spcBef>
            </a:pPr>
            <a:r>
              <a:rPr lang="en-US" sz="2400" spc="35" dirty="0">
                <a:solidFill>
                  <a:srgbClr val="141414"/>
                </a:solidFill>
                <a:latin typeface="Tahoma"/>
                <a:cs typeface="Tahoma"/>
              </a:rPr>
              <a:t>5.  Also helping the students in overcoming the Fear of </a:t>
            </a:r>
            <a:r>
              <a:rPr lang="en-US" sz="2400" spc="35" dirty="0" err="1">
                <a:solidFill>
                  <a:srgbClr val="141414"/>
                </a:solidFill>
                <a:latin typeface="Tahoma"/>
                <a:cs typeface="Tahoma"/>
              </a:rPr>
              <a:t>Covid</a:t>
            </a:r>
            <a:r>
              <a:rPr lang="en-US" sz="2400" spc="35" dirty="0">
                <a:solidFill>
                  <a:srgbClr val="141414"/>
                </a:solidFill>
                <a:latin typeface="Tahoma"/>
                <a:cs typeface="Tahoma"/>
              </a:rPr>
              <a:t>.</a:t>
            </a:r>
            <a:endParaRPr sz="2400" dirty="0">
              <a:latin typeface="Tahoma"/>
              <a:cs typeface="Tahoma"/>
            </a:endParaRPr>
          </a:p>
        </p:txBody>
      </p:sp>
      <p:grpSp>
        <p:nvGrpSpPr>
          <p:cNvPr id="4" name="object 4"/>
          <p:cNvGrpSpPr/>
          <p:nvPr/>
        </p:nvGrpSpPr>
        <p:grpSpPr>
          <a:xfrm>
            <a:off x="9682888" y="0"/>
            <a:ext cx="8605520" cy="10287000"/>
            <a:chOff x="9682888" y="0"/>
            <a:chExt cx="8605520" cy="10287000"/>
          </a:xfrm>
        </p:grpSpPr>
        <p:sp>
          <p:nvSpPr>
            <p:cNvPr id="5" name="object 5"/>
            <p:cNvSpPr/>
            <p:nvPr/>
          </p:nvSpPr>
          <p:spPr>
            <a:xfrm>
              <a:off x="9682888" y="0"/>
              <a:ext cx="8605112" cy="10286999"/>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16473310" y="294126"/>
              <a:ext cx="1571979" cy="1469148"/>
            </a:xfrm>
            <a:prstGeom prst="rect">
              <a:avLst/>
            </a:prstGeom>
            <a:blipFill>
              <a:blip r:embed="rId3" cstate="print"/>
              <a:stretch>
                <a:fillRect/>
              </a:stretch>
            </a:blipFill>
          </p:spPr>
          <p:txBody>
            <a:bodyPr wrap="square" lIns="0" tIns="0" rIns="0" bIns="0" rtlCol="0"/>
            <a:lstStyle/>
            <a:p>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69845E6-2368-4C4A-A523-2D5B8E02979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14400" y="3522911"/>
            <a:ext cx="7954963" cy="4474666"/>
          </a:xfrm>
        </p:spPr>
      </p:pic>
      <p:pic>
        <p:nvPicPr>
          <p:cNvPr id="8" name="Content Placeholder 7">
            <a:extLst>
              <a:ext uri="{FF2B5EF4-FFF2-40B4-BE49-F238E27FC236}">
                <a16:creationId xmlns:a16="http://schemas.microsoft.com/office/drawing/2014/main" id="{687F155D-BC5B-48E2-AC77-9982D99A2670}"/>
              </a:ext>
            </a:extLst>
          </p:cNvPr>
          <p:cNvPicPr>
            <a:picLocks noGrp="1" noChangeAspect="1"/>
          </p:cNvPicPr>
          <p:nvPr>
            <p:ph sz="half" idx="3"/>
          </p:nvPr>
        </p:nvPicPr>
        <p:blipFill>
          <a:blip r:embed="rId3">
            <a:extLst>
              <a:ext uri="{28A0092B-C50C-407E-A947-70E740481C1C}">
                <a14:useLocalDpi xmlns:a14="http://schemas.microsoft.com/office/drawing/2010/main" val="0"/>
              </a:ext>
            </a:extLst>
          </a:blip>
          <a:stretch>
            <a:fillRect/>
          </a:stretch>
        </p:blipFill>
        <p:spPr>
          <a:xfrm>
            <a:off x="9418638" y="3522911"/>
            <a:ext cx="7954962" cy="4474666"/>
          </a:xfrm>
        </p:spPr>
      </p:pic>
      <p:sp>
        <p:nvSpPr>
          <p:cNvPr id="9" name="TextBox 8">
            <a:extLst>
              <a:ext uri="{FF2B5EF4-FFF2-40B4-BE49-F238E27FC236}">
                <a16:creationId xmlns:a16="http://schemas.microsoft.com/office/drawing/2014/main" id="{62A71C3B-61FF-4F42-A3DB-AD8A96BD4877}"/>
              </a:ext>
            </a:extLst>
          </p:cNvPr>
          <p:cNvSpPr txBox="1"/>
          <p:nvPr/>
        </p:nvSpPr>
        <p:spPr>
          <a:xfrm>
            <a:off x="4572000" y="1394200"/>
            <a:ext cx="10287000" cy="923330"/>
          </a:xfrm>
          <a:prstGeom prst="rect">
            <a:avLst/>
          </a:prstGeom>
          <a:noFill/>
        </p:spPr>
        <p:txBody>
          <a:bodyPr wrap="square" rtlCol="0">
            <a:spAutoFit/>
          </a:bodyPr>
          <a:lstStyle/>
          <a:p>
            <a:r>
              <a:rPr lang="en-IN" sz="5400" dirty="0">
                <a:solidFill>
                  <a:srgbClr val="FF0000"/>
                </a:solidFill>
              </a:rPr>
              <a:t>SOME  IMAGES OF PROJECT</a:t>
            </a:r>
          </a:p>
        </p:txBody>
      </p:sp>
    </p:spTree>
    <p:extLst>
      <p:ext uri="{BB962C8B-B14F-4D97-AF65-F5344CB8AC3E}">
        <p14:creationId xmlns:p14="http://schemas.microsoft.com/office/powerpoint/2010/main" val="1144886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41022"/>
            <a:ext cx="18288000" cy="10287000"/>
          </a:xfrm>
          <a:custGeom>
            <a:avLst/>
            <a:gdLst/>
            <a:ahLst/>
            <a:cxnLst/>
            <a:rect l="l" t="t" r="r" b="b"/>
            <a:pathLst>
              <a:path w="18288000" h="10287000">
                <a:moveTo>
                  <a:pt x="18287999" y="10286999"/>
                </a:moveTo>
                <a:lnTo>
                  <a:pt x="0" y="10286999"/>
                </a:lnTo>
                <a:lnTo>
                  <a:pt x="0" y="0"/>
                </a:lnTo>
                <a:lnTo>
                  <a:pt x="18287999" y="0"/>
                </a:lnTo>
                <a:lnTo>
                  <a:pt x="18287999" y="10286999"/>
                </a:lnTo>
                <a:close/>
              </a:path>
            </a:pathLst>
          </a:custGeom>
          <a:solidFill>
            <a:srgbClr val="F6F6F6"/>
          </a:solidFill>
        </p:spPr>
        <p:txBody>
          <a:bodyPr wrap="square" lIns="0" tIns="0" rIns="0" bIns="0" rtlCol="0"/>
          <a:lstStyle/>
          <a:p>
            <a:endParaRPr/>
          </a:p>
        </p:txBody>
      </p:sp>
      <p:grpSp>
        <p:nvGrpSpPr>
          <p:cNvPr id="3" name="object 3"/>
          <p:cNvGrpSpPr/>
          <p:nvPr/>
        </p:nvGrpSpPr>
        <p:grpSpPr>
          <a:xfrm>
            <a:off x="11125200" y="41022"/>
            <a:ext cx="7162800" cy="10246360"/>
            <a:chOff x="11125200" y="41022"/>
            <a:chExt cx="7162800" cy="10246360"/>
          </a:xfrm>
        </p:grpSpPr>
        <p:sp>
          <p:nvSpPr>
            <p:cNvPr id="4" name="object 4"/>
            <p:cNvSpPr/>
            <p:nvPr/>
          </p:nvSpPr>
          <p:spPr>
            <a:xfrm>
              <a:off x="11125200" y="1176645"/>
              <a:ext cx="7162798" cy="9110354"/>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15697200" y="41022"/>
              <a:ext cx="2430222" cy="2271245"/>
            </a:xfrm>
            <a:prstGeom prst="rect">
              <a:avLst/>
            </a:prstGeom>
            <a:blipFill>
              <a:blip r:embed="rId3" cstate="print"/>
              <a:stretch>
                <a:fillRect/>
              </a:stretch>
            </a:blipFill>
          </p:spPr>
          <p:txBody>
            <a:bodyPr wrap="square" lIns="0" tIns="0" rIns="0" bIns="0" rtlCol="0"/>
            <a:lstStyle/>
            <a:p>
              <a:endParaRPr/>
            </a:p>
          </p:txBody>
        </p:sp>
      </p:grpSp>
      <p:sp>
        <p:nvSpPr>
          <p:cNvPr id="6" name="object 6"/>
          <p:cNvSpPr txBox="1"/>
          <p:nvPr/>
        </p:nvSpPr>
        <p:spPr>
          <a:xfrm>
            <a:off x="2404777" y="2612875"/>
            <a:ext cx="9482423" cy="1350434"/>
          </a:xfrm>
          <a:prstGeom prst="rect">
            <a:avLst/>
          </a:prstGeom>
        </p:spPr>
        <p:txBody>
          <a:bodyPr vert="horz" wrap="square" lIns="0" tIns="12700" rIns="0" bIns="0" rtlCol="0">
            <a:spAutoFit/>
          </a:bodyPr>
          <a:lstStyle/>
          <a:p>
            <a:pPr marL="12700">
              <a:lnSpc>
                <a:spcPct val="100000"/>
              </a:lnSpc>
              <a:spcBef>
                <a:spcPts val="100"/>
              </a:spcBef>
            </a:pPr>
            <a:r>
              <a:rPr lang="en-IN" sz="2600" spc="-25" dirty="0">
                <a:solidFill>
                  <a:srgbClr val="141414"/>
                </a:solidFill>
                <a:latin typeface="Tahoma"/>
                <a:cs typeface="Tahoma"/>
              </a:rPr>
              <a:t>HTML</a:t>
            </a:r>
            <a:endParaRPr sz="2600" dirty="0">
              <a:latin typeface="Tahoma"/>
              <a:cs typeface="Tahoma"/>
            </a:endParaRPr>
          </a:p>
          <a:p>
            <a:pPr marL="12700" marR="5080">
              <a:lnSpc>
                <a:spcPct val="150000"/>
              </a:lnSpc>
              <a:spcBef>
                <a:spcPts val="625"/>
              </a:spcBef>
            </a:pPr>
            <a:r>
              <a:rPr lang="en-US" sz="2000" spc="30" dirty="0">
                <a:solidFill>
                  <a:srgbClr val="141414"/>
                </a:solidFill>
                <a:latin typeface="Tahoma"/>
                <a:cs typeface="Tahoma"/>
              </a:rPr>
              <a:t>Hypertext Markup Language, a standardized system for tagging text files to achieve font, </a:t>
            </a:r>
            <a:r>
              <a:rPr lang="en-US" sz="2000" spc="30" dirty="0" err="1">
                <a:solidFill>
                  <a:srgbClr val="141414"/>
                </a:solidFill>
                <a:latin typeface="Tahoma"/>
                <a:cs typeface="Tahoma"/>
              </a:rPr>
              <a:t>colour</a:t>
            </a:r>
            <a:r>
              <a:rPr lang="en-US" sz="2000" spc="30" dirty="0">
                <a:solidFill>
                  <a:srgbClr val="141414"/>
                </a:solidFill>
                <a:latin typeface="Tahoma"/>
                <a:cs typeface="Tahoma"/>
              </a:rPr>
              <a:t>, graphic, and hyperlink effects on World Wide Web pages.</a:t>
            </a:r>
            <a:endParaRPr sz="2000" dirty="0">
              <a:latin typeface="Tahoma"/>
              <a:cs typeface="Tahoma"/>
            </a:endParaRPr>
          </a:p>
        </p:txBody>
      </p:sp>
      <p:sp>
        <p:nvSpPr>
          <p:cNvPr id="7" name="object 7"/>
          <p:cNvSpPr txBox="1"/>
          <p:nvPr/>
        </p:nvSpPr>
        <p:spPr>
          <a:xfrm>
            <a:off x="2404776" y="4581822"/>
            <a:ext cx="8762896" cy="1041311"/>
          </a:xfrm>
          <a:prstGeom prst="rect">
            <a:avLst/>
          </a:prstGeom>
        </p:spPr>
        <p:txBody>
          <a:bodyPr vert="horz" wrap="square" lIns="0" tIns="12700" rIns="0" bIns="0" rtlCol="0">
            <a:spAutoFit/>
          </a:bodyPr>
          <a:lstStyle/>
          <a:p>
            <a:pPr marL="12700">
              <a:lnSpc>
                <a:spcPct val="100000"/>
              </a:lnSpc>
              <a:spcBef>
                <a:spcPts val="100"/>
              </a:spcBef>
            </a:pPr>
            <a:r>
              <a:rPr lang="en-IN" sz="2600" spc="-25" dirty="0">
                <a:solidFill>
                  <a:srgbClr val="141414"/>
                </a:solidFill>
                <a:latin typeface="Tahoma"/>
                <a:cs typeface="Tahoma"/>
              </a:rPr>
              <a:t>CSS</a:t>
            </a:r>
          </a:p>
          <a:p>
            <a:pPr marL="12700">
              <a:lnSpc>
                <a:spcPct val="100000"/>
              </a:lnSpc>
              <a:spcBef>
                <a:spcPts val="100"/>
              </a:spcBef>
            </a:pPr>
            <a:r>
              <a:rPr lang="en-US" sz="2000" spc="30" dirty="0">
                <a:solidFill>
                  <a:srgbClr val="141414"/>
                </a:solidFill>
                <a:latin typeface="Tahoma"/>
                <a:cs typeface="Tahoma"/>
              </a:rPr>
              <a:t>Cascading Style Sheets is a style sheet language used for describing the presentation of a document written in a markup language like HTML</a:t>
            </a:r>
            <a:endParaRPr sz="2000" dirty="0">
              <a:latin typeface="Tahoma"/>
              <a:cs typeface="Tahoma"/>
            </a:endParaRPr>
          </a:p>
        </p:txBody>
      </p:sp>
      <p:sp>
        <p:nvSpPr>
          <p:cNvPr id="8" name="object 8"/>
          <p:cNvSpPr txBox="1"/>
          <p:nvPr/>
        </p:nvSpPr>
        <p:spPr>
          <a:xfrm>
            <a:off x="2404776" y="6012592"/>
            <a:ext cx="9101423" cy="1812099"/>
          </a:xfrm>
          <a:prstGeom prst="rect">
            <a:avLst/>
          </a:prstGeom>
        </p:spPr>
        <p:txBody>
          <a:bodyPr vert="horz" wrap="square" lIns="0" tIns="12700" rIns="0" bIns="0" rtlCol="0">
            <a:spAutoFit/>
          </a:bodyPr>
          <a:lstStyle/>
          <a:p>
            <a:pPr marL="12700">
              <a:lnSpc>
                <a:spcPct val="100000"/>
              </a:lnSpc>
              <a:spcBef>
                <a:spcPts val="100"/>
              </a:spcBef>
            </a:pPr>
            <a:r>
              <a:rPr lang="en-IN" sz="2600" spc="-25" dirty="0">
                <a:solidFill>
                  <a:srgbClr val="141414"/>
                </a:solidFill>
                <a:latin typeface="Tahoma"/>
                <a:cs typeface="Tahoma"/>
              </a:rPr>
              <a:t>JAVA SCRIPT</a:t>
            </a:r>
            <a:endParaRPr sz="2600" dirty="0">
              <a:latin typeface="Tahoma"/>
              <a:cs typeface="Tahoma"/>
            </a:endParaRPr>
          </a:p>
          <a:p>
            <a:pPr marL="12700" marR="5080">
              <a:lnSpc>
                <a:spcPct val="150000"/>
              </a:lnSpc>
              <a:spcBef>
                <a:spcPts val="625"/>
              </a:spcBef>
            </a:pPr>
            <a:r>
              <a:rPr lang="en-US" sz="2000" dirty="0">
                <a:latin typeface="Tahoma" panose="020B0604030504040204" pitchFamily="34" charset="0"/>
                <a:ea typeface="Tahoma" panose="020B0604030504040204" pitchFamily="34" charset="0"/>
                <a:cs typeface="Tahoma" panose="020B0604030504040204" pitchFamily="34" charset="0"/>
              </a:rPr>
              <a:t>JavaScript is a scripting or programming language that allows you to implement complex features on web pages — every time a web page does more than just sit there and display static information for you to look.</a:t>
            </a:r>
            <a:endParaRPr sz="2000" dirty="0">
              <a:latin typeface="Tahoma" panose="020B0604030504040204" pitchFamily="34" charset="0"/>
              <a:ea typeface="Tahoma" panose="020B0604030504040204" pitchFamily="34" charset="0"/>
              <a:cs typeface="Tahoma" panose="020B0604030504040204" pitchFamily="34" charset="0"/>
            </a:endParaRPr>
          </a:p>
        </p:txBody>
      </p:sp>
      <p:sp>
        <p:nvSpPr>
          <p:cNvPr id="9" name="object 9"/>
          <p:cNvSpPr txBox="1"/>
          <p:nvPr/>
        </p:nvSpPr>
        <p:spPr>
          <a:xfrm>
            <a:off x="970879" y="2796757"/>
            <a:ext cx="469265" cy="878840"/>
          </a:xfrm>
          <a:prstGeom prst="rect">
            <a:avLst/>
          </a:prstGeom>
        </p:spPr>
        <p:txBody>
          <a:bodyPr vert="horz" wrap="square" lIns="0" tIns="12700" rIns="0" bIns="0" rtlCol="0">
            <a:spAutoFit/>
          </a:bodyPr>
          <a:lstStyle/>
          <a:p>
            <a:pPr marL="12700">
              <a:lnSpc>
                <a:spcPct val="100000"/>
              </a:lnSpc>
              <a:spcBef>
                <a:spcPts val="100"/>
              </a:spcBef>
            </a:pPr>
            <a:r>
              <a:rPr sz="5600" b="1" spc="-915" dirty="0">
                <a:solidFill>
                  <a:srgbClr val="3CDA7D"/>
                </a:solidFill>
                <a:latin typeface="Tahoma"/>
                <a:cs typeface="Tahoma"/>
              </a:rPr>
              <a:t>1.</a:t>
            </a:r>
            <a:endParaRPr sz="5600" dirty="0">
              <a:latin typeface="Tahoma"/>
              <a:cs typeface="Tahoma"/>
            </a:endParaRPr>
          </a:p>
        </p:txBody>
      </p:sp>
      <p:sp>
        <p:nvSpPr>
          <p:cNvPr id="10" name="object 10"/>
          <p:cNvSpPr txBox="1"/>
          <p:nvPr/>
        </p:nvSpPr>
        <p:spPr>
          <a:xfrm>
            <a:off x="1016000" y="4581822"/>
            <a:ext cx="615950" cy="878840"/>
          </a:xfrm>
          <a:prstGeom prst="rect">
            <a:avLst/>
          </a:prstGeom>
        </p:spPr>
        <p:txBody>
          <a:bodyPr vert="horz" wrap="square" lIns="0" tIns="12700" rIns="0" bIns="0" rtlCol="0">
            <a:spAutoFit/>
          </a:bodyPr>
          <a:lstStyle/>
          <a:p>
            <a:pPr marL="12700">
              <a:lnSpc>
                <a:spcPct val="100000"/>
              </a:lnSpc>
              <a:spcBef>
                <a:spcPts val="100"/>
              </a:spcBef>
            </a:pPr>
            <a:r>
              <a:rPr sz="5600" b="1" spc="-335" dirty="0">
                <a:solidFill>
                  <a:srgbClr val="3CDA7D"/>
                </a:solidFill>
                <a:latin typeface="Tahoma"/>
                <a:cs typeface="Tahoma"/>
              </a:rPr>
              <a:t>2.</a:t>
            </a:r>
            <a:endParaRPr sz="5600" dirty="0">
              <a:latin typeface="Tahoma"/>
              <a:cs typeface="Tahoma"/>
            </a:endParaRPr>
          </a:p>
        </p:txBody>
      </p:sp>
      <p:sp>
        <p:nvSpPr>
          <p:cNvPr id="11" name="object 11"/>
          <p:cNvSpPr txBox="1"/>
          <p:nvPr/>
        </p:nvSpPr>
        <p:spPr>
          <a:xfrm>
            <a:off x="1029970" y="6081947"/>
            <a:ext cx="601980" cy="878840"/>
          </a:xfrm>
          <a:prstGeom prst="rect">
            <a:avLst/>
          </a:prstGeom>
        </p:spPr>
        <p:txBody>
          <a:bodyPr vert="horz" wrap="square" lIns="0" tIns="12700" rIns="0" bIns="0" rtlCol="0">
            <a:spAutoFit/>
          </a:bodyPr>
          <a:lstStyle/>
          <a:p>
            <a:pPr marL="12700">
              <a:lnSpc>
                <a:spcPct val="100000"/>
              </a:lnSpc>
              <a:spcBef>
                <a:spcPts val="100"/>
              </a:spcBef>
            </a:pPr>
            <a:r>
              <a:rPr sz="5600" b="1" spc="-390" dirty="0">
                <a:solidFill>
                  <a:srgbClr val="3CDA7D"/>
                </a:solidFill>
                <a:latin typeface="Tahoma"/>
                <a:cs typeface="Tahoma"/>
              </a:rPr>
              <a:t>3.</a:t>
            </a:r>
            <a:endParaRPr sz="5600" dirty="0">
              <a:latin typeface="Tahoma"/>
              <a:cs typeface="Tahoma"/>
            </a:endParaRPr>
          </a:p>
        </p:txBody>
      </p:sp>
      <p:sp>
        <p:nvSpPr>
          <p:cNvPr id="12" name="object 12"/>
          <p:cNvSpPr txBox="1">
            <a:spLocks noGrp="1"/>
          </p:cNvSpPr>
          <p:nvPr>
            <p:ph type="title"/>
          </p:nvPr>
        </p:nvSpPr>
        <p:spPr>
          <a:xfrm>
            <a:off x="1016000" y="1027403"/>
            <a:ext cx="8403590" cy="1244600"/>
          </a:xfrm>
          <a:prstGeom prst="rect">
            <a:avLst/>
          </a:prstGeom>
        </p:spPr>
        <p:txBody>
          <a:bodyPr vert="horz" wrap="square" lIns="0" tIns="12700" rIns="0" bIns="0" rtlCol="0">
            <a:spAutoFit/>
          </a:bodyPr>
          <a:lstStyle/>
          <a:p>
            <a:pPr marL="12700">
              <a:lnSpc>
                <a:spcPct val="100000"/>
              </a:lnSpc>
              <a:spcBef>
                <a:spcPts val="100"/>
              </a:spcBef>
            </a:pPr>
            <a:r>
              <a:rPr sz="8000" spc="-919" dirty="0">
                <a:solidFill>
                  <a:srgbClr val="141414"/>
                </a:solidFill>
              </a:rPr>
              <a:t>YOUR </a:t>
            </a:r>
            <a:r>
              <a:rPr sz="8000" spc="-509" dirty="0">
                <a:solidFill>
                  <a:srgbClr val="141414"/>
                </a:solidFill>
              </a:rPr>
              <a:t>TECH</a:t>
            </a:r>
            <a:r>
              <a:rPr sz="8000" spc="-655" dirty="0">
                <a:solidFill>
                  <a:srgbClr val="141414"/>
                </a:solidFill>
              </a:rPr>
              <a:t> </a:t>
            </a:r>
            <a:r>
              <a:rPr sz="8000" spc="-480" dirty="0">
                <a:solidFill>
                  <a:srgbClr val="141414"/>
                </a:solidFill>
              </a:rPr>
              <a:t>STACK</a:t>
            </a:r>
            <a:endParaRPr sz="8000"/>
          </a:p>
        </p:txBody>
      </p:sp>
      <p:sp>
        <p:nvSpPr>
          <p:cNvPr id="13" name="object 11">
            <a:extLst>
              <a:ext uri="{FF2B5EF4-FFF2-40B4-BE49-F238E27FC236}">
                <a16:creationId xmlns:a16="http://schemas.microsoft.com/office/drawing/2014/main" id="{2200AA9D-2A92-4BD0-881B-33C037D3DE10}"/>
              </a:ext>
            </a:extLst>
          </p:cNvPr>
          <p:cNvSpPr txBox="1"/>
          <p:nvPr/>
        </p:nvSpPr>
        <p:spPr>
          <a:xfrm>
            <a:off x="1016000" y="8184303"/>
            <a:ext cx="601980" cy="878840"/>
          </a:xfrm>
          <a:prstGeom prst="rect">
            <a:avLst/>
          </a:prstGeom>
        </p:spPr>
        <p:txBody>
          <a:bodyPr vert="horz" wrap="square" lIns="0" tIns="12700" rIns="0" bIns="0" rtlCol="0">
            <a:spAutoFit/>
          </a:bodyPr>
          <a:lstStyle/>
          <a:p>
            <a:pPr marL="12700">
              <a:lnSpc>
                <a:spcPct val="100000"/>
              </a:lnSpc>
              <a:spcBef>
                <a:spcPts val="100"/>
              </a:spcBef>
            </a:pPr>
            <a:r>
              <a:rPr sz="5600" b="1" spc="-390" dirty="0">
                <a:solidFill>
                  <a:srgbClr val="3CDA7D"/>
                </a:solidFill>
                <a:latin typeface="Tahoma"/>
                <a:cs typeface="Tahoma"/>
              </a:rPr>
              <a:t>3.</a:t>
            </a:r>
            <a:endParaRPr sz="5600" dirty="0">
              <a:latin typeface="Tahoma"/>
              <a:cs typeface="Tahoma"/>
            </a:endParaRPr>
          </a:p>
        </p:txBody>
      </p:sp>
      <p:sp>
        <p:nvSpPr>
          <p:cNvPr id="14" name="object 8">
            <a:extLst>
              <a:ext uri="{FF2B5EF4-FFF2-40B4-BE49-F238E27FC236}">
                <a16:creationId xmlns:a16="http://schemas.microsoft.com/office/drawing/2014/main" id="{559D448A-51DE-4297-AC84-767DD59DA64F}"/>
              </a:ext>
            </a:extLst>
          </p:cNvPr>
          <p:cNvSpPr txBox="1"/>
          <p:nvPr/>
        </p:nvSpPr>
        <p:spPr>
          <a:xfrm>
            <a:off x="2404776" y="8104926"/>
            <a:ext cx="8568023" cy="1816779"/>
          </a:xfrm>
          <a:prstGeom prst="rect">
            <a:avLst/>
          </a:prstGeom>
        </p:spPr>
        <p:txBody>
          <a:bodyPr vert="horz" wrap="square" lIns="0" tIns="12700" rIns="0" bIns="0" rtlCol="0">
            <a:spAutoFit/>
          </a:bodyPr>
          <a:lstStyle/>
          <a:p>
            <a:pPr marL="12700">
              <a:lnSpc>
                <a:spcPct val="100000"/>
              </a:lnSpc>
              <a:spcBef>
                <a:spcPts val="100"/>
              </a:spcBef>
            </a:pPr>
            <a:r>
              <a:rPr lang="en-IN" sz="2600" spc="-25" dirty="0">
                <a:solidFill>
                  <a:srgbClr val="141414"/>
                </a:solidFill>
                <a:latin typeface="Tahoma"/>
                <a:cs typeface="Tahoma"/>
              </a:rPr>
              <a:t>BOOTSTAP</a:t>
            </a:r>
            <a:endParaRPr sz="2600" dirty="0">
              <a:latin typeface="Tahoma"/>
              <a:cs typeface="Tahoma"/>
            </a:endParaRPr>
          </a:p>
          <a:p>
            <a:pPr marL="12700" marR="5080">
              <a:lnSpc>
                <a:spcPct val="150000"/>
              </a:lnSpc>
              <a:spcBef>
                <a:spcPts val="625"/>
              </a:spcBef>
            </a:pPr>
            <a:r>
              <a:rPr lang="en-US" sz="2000" i="0" dirty="0">
                <a:solidFill>
                  <a:srgbClr val="222222"/>
                </a:solidFill>
                <a:effectLst/>
                <a:latin typeface="arial" panose="020B0604020202020204" pitchFamily="34" charset="0"/>
              </a:rPr>
              <a:t>Bootstrap</a:t>
            </a:r>
            <a:r>
              <a:rPr lang="en-US" sz="2000" b="0" i="0" dirty="0">
                <a:solidFill>
                  <a:srgbClr val="222222"/>
                </a:solidFill>
                <a:effectLst/>
                <a:latin typeface="arial" panose="020B0604020202020204" pitchFamily="34" charset="0"/>
              </a:rPr>
              <a:t> is a free and open-source CSS framework directed at responsive, mobile-first front-end </a:t>
            </a:r>
            <a:r>
              <a:rPr lang="en-US" sz="2000" i="0" dirty="0">
                <a:solidFill>
                  <a:srgbClr val="222222"/>
                </a:solidFill>
                <a:effectLst/>
                <a:latin typeface="arial" panose="020B0604020202020204" pitchFamily="34" charset="0"/>
              </a:rPr>
              <a:t>web development</a:t>
            </a:r>
            <a:r>
              <a:rPr lang="en-US" sz="2000" b="0" i="0" dirty="0">
                <a:solidFill>
                  <a:srgbClr val="222222"/>
                </a:solidFill>
                <a:effectLst/>
                <a:latin typeface="arial" panose="020B0604020202020204" pitchFamily="34" charset="0"/>
              </a:rPr>
              <a:t>. It contains CSS- and (optionally) JavaScript-based </a:t>
            </a:r>
            <a:r>
              <a:rPr lang="en-US" sz="2000" i="0" dirty="0">
                <a:solidFill>
                  <a:srgbClr val="222222"/>
                </a:solidFill>
                <a:effectLst/>
                <a:latin typeface="arial" panose="020B0604020202020204" pitchFamily="34" charset="0"/>
              </a:rPr>
              <a:t>design </a:t>
            </a:r>
            <a:r>
              <a:rPr lang="en-US" sz="2000" b="0" i="0" dirty="0">
                <a:solidFill>
                  <a:srgbClr val="222222"/>
                </a:solidFill>
                <a:effectLst/>
                <a:latin typeface="arial" panose="020B0604020202020204" pitchFamily="34" charset="0"/>
              </a:rPr>
              <a:t>templates</a:t>
            </a:r>
            <a:endParaRPr sz="2000" dirty="0">
              <a:latin typeface="Tahoma"/>
              <a:cs typeface="Tahom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87608" y="4584700"/>
            <a:ext cx="7965440" cy="1854200"/>
          </a:xfrm>
          <a:prstGeom prst="rect">
            <a:avLst/>
          </a:prstGeom>
        </p:spPr>
        <p:txBody>
          <a:bodyPr vert="horz" wrap="square" lIns="0" tIns="12700" rIns="0" bIns="0" rtlCol="0">
            <a:spAutoFit/>
          </a:bodyPr>
          <a:lstStyle/>
          <a:p>
            <a:pPr marL="12700">
              <a:lnSpc>
                <a:spcPct val="100000"/>
              </a:lnSpc>
              <a:spcBef>
                <a:spcPts val="100"/>
              </a:spcBef>
            </a:pPr>
            <a:r>
              <a:rPr sz="12000" b="1" spc="-844" dirty="0">
                <a:solidFill>
                  <a:srgbClr val="141414"/>
                </a:solidFill>
                <a:latin typeface="Tahoma"/>
                <a:cs typeface="Tahoma"/>
              </a:rPr>
              <a:t>THANK</a:t>
            </a:r>
            <a:r>
              <a:rPr sz="12000" b="1" spc="-1195" dirty="0">
                <a:solidFill>
                  <a:srgbClr val="141414"/>
                </a:solidFill>
                <a:latin typeface="Tahoma"/>
                <a:cs typeface="Tahoma"/>
              </a:rPr>
              <a:t> </a:t>
            </a:r>
            <a:r>
              <a:rPr sz="12000" b="1" spc="-1390" dirty="0">
                <a:solidFill>
                  <a:srgbClr val="141414"/>
                </a:solidFill>
                <a:latin typeface="Tahoma"/>
                <a:cs typeface="Tahoma"/>
              </a:rPr>
              <a:t>YOU</a:t>
            </a:r>
            <a:endParaRPr sz="12000" dirty="0">
              <a:latin typeface="Tahoma"/>
              <a:cs typeface="Tahoma"/>
            </a:endParaRPr>
          </a:p>
        </p:txBody>
      </p:sp>
      <p:sp>
        <p:nvSpPr>
          <p:cNvPr id="3" name="object 3"/>
          <p:cNvSpPr/>
          <p:nvPr/>
        </p:nvSpPr>
        <p:spPr>
          <a:xfrm>
            <a:off x="5852335" y="0"/>
            <a:ext cx="12435664" cy="9150177"/>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242708" y="416408"/>
            <a:ext cx="1890890" cy="1767195"/>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TotalTime>
  <Words>515</Words>
  <Application>Microsoft Office PowerPoint</Application>
  <PresentationFormat>Custom</PresentationFormat>
  <Paragraphs>34</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Tahoma</vt:lpstr>
      <vt:lpstr>Times New Roman</vt:lpstr>
      <vt:lpstr>Office Theme</vt:lpstr>
      <vt:lpstr>YOUR TRUE FRIEND</vt:lpstr>
      <vt:lpstr>PROBLEM  STATEMENT</vt:lpstr>
      <vt:lpstr>PROPOSED SOLUTION</vt:lpstr>
      <vt:lpstr>PowerPoint Presentation</vt:lpstr>
      <vt:lpstr>YOUR TECH STACK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TRUE FRIEND</dc:title>
  <cp:lastModifiedBy>manas.1822cs1078</cp:lastModifiedBy>
  <cp:revision>5</cp:revision>
  <dcterms:created xsi:type="dcterms:W3CDTF">2020-09-06T03:23:42Z</dcterms:created>
  <dcterms:modified xsi:type="dcterms:W3CDTF">2020-09-06T04:15:03Z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2020-09-06T00:00:00Z</vt:filetime>
  </property>
  <property fmtid="{D5CDD505-2E9C-101B-9397-08002B2CF9AE}" pid="3" name="Creator">
    <vt:lpwstr>PDFium</vt:lpwstr>
  </property>
  <property fmtid="{D5CDD505-2E9C-101B-9397-08002B2CF9AE}" pid="4" name="LastSaved">
    <vt:filetime>2020-09-06T00:00:00Z</vt:filetime>
  </property>
</Properties>
</file>